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00" d="100"/>
          <a:sy n="100" d="100"/>
        </p:scale>
        <p:origin x="264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75945"/>
            <a:ext cx="8689976" cy="2509213"/>
          </a:xfrm>
        </p:spPr>
        <p:txBody>
          <a:bodyPr/>
          <a:lstStyle/>
          <a:p>
            <a:r>
              <a:rPr lang="en-US" dirty="0"/>
              <a:t>Planning and operating for Resiliency in Water and sewer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523" y="3238500"/>
            <a:ext cx="8689976" cy="1371599"/>
          </a:xfrm>
        </p:spPr>
        <p:txBody>
          <a:bodyPr/>
          <a:lstStyle/>
          <a:p>
            <a:r>
              <a:rPr lang="en-US" dirty="0"/>
              <a:t>Bryan R. Tillery, Manager of water quality/operations</a:t>
            </a:r>
          </a:p>
          <a:p>
            <a:r>
              <a:rPr lang="en-US" dirty="0"/>
              <a:t>Warren county water district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34D84-CA3A-442E-9213-C2386D9CFC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861" y="4376785"/>
            <a:ext cx="1462278" cy="20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Butler County WTP Standby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59118"/>
            <a:ext cx="4860493" cy="4367362"/>
          </a:xfrm>
        </p:spPr>
        <p:txBody>
          <a:bodyPr>
            <a:normAutofit/>
          </a:bodyPr>
          <a:lstStyle/>
          <a:p>
            <a:r>
              <a:rPr lang="en-US" dirty="0"/>
              <a:t>Solution…</a:t>
            </a:r>
          </a:p>
          <a:p>
            <a:pPr lvl="1"/>
            <a:r>
              <a:rPr lang="en-US" dirty="0"/>
              <a:t>Single generator for main plant and raw water intake</a:t>
            </a:r>
          </a:p>
          <a:p>
            <a:pPr lvl="1"/>
            <a:r>
              <a:rPr lang="en-US" dirty="0"/>
              <a:t>Isolate power distributor’s primary at plant</a:t>
            </a:r>
          </a:p>
          <a:p>
            <a:pPr lvl="1"/>
            <a:r>
              <a:rPr lang="en-US" dirty="0"/>
              <a:t>Energize power lines to raw intake with generator</a:t>
            </a:r>
          </a:p>
          <a:p>
            <a:pPr lvl="1"/>
            <a:r>
              <a:rPr lang="en-US" dirty="0"/>
              <a:t>Automatic transfer switch for plant</a:t>
            </a:r>
          </a:p>
          <a:p>
            <a:pPr lvl="1"/>
            <a:r>
              <a:rPr lang="en-US" dirty="0"/>
              <a:t>Manual transfer switch for raw water intake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picture containing outdoor, sky, building, ground&#10;&#10;Description automatically generated">
            <a:extLst>
              <a:ext uri="{FF2B5EF4-FFF2-40B4-BE49-F238E27FC236}">
                <a16:creationId xmlns:a16="http://schemas.microsoft.com/office/drawing/2014/main" id="{A4B3207A-7E97-4DD0-9AFD-F9161A9C40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306" y="2214694"/>
            <a:ext cx="6407573" cy="360426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26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Butler County WTP Standby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59118"/>
            <a:ext cx="4860493" cy="4390222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Numerous safety procedures in place</a:t>
            </a:r>
          </a:p>
          <a:p>
            <a:pPr lvl="1"/>
            <a:r>
              <a:rPr lang="en-US" dirty="0"/>
              <a:t>Safety interlock disables manual switch if power line is not isolated</a:t>
            </a:r>
          </a:p>
          <a:p>
            <a:pPr lvl="1"/>
            <a:r>
              <a:rPr lang="en-US" dirty="0"/>
              <a:t>manual switch door is double locked by both water district and power distributer</a:t>
            </a:r>
          </a:p>
          <a:p>
            <a:pPr lvl="1"/>
            <a:r>
              <a:rPr lang="en-US" dirty="0"/>
              <a:t>Switching procedures clearly and permanently posted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indoor, building, refrigerator, floor&#10;&#10;Description automatically generated">
            <a:extLst>
              <a:ext uri="{FF2B5EF4-FFF2-40B4-BE49-F238E27FC236}">
                <a16:creationId xmlns:a16="http://schemas.microsoft.com/office/drawing/2014/main" id="{7B330C42-ED4C-43AF-994A-826683D018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639" y="2067383"/>
            <a:ext cx="7015214" cy="394605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80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Resilient system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en-US" dirty="0"/>
              <a:t>Demand Response</a:t>
            </a:r>
          </a:p>
          <a:p>
            <a:pPr lvl="1"/>
            <a:r>
              <a:rPr lang="en-US" dirty="0"/>
              <a:t>TVA 30 minute program</a:t>
            </a:r>
          </a:p>
          <a:p>
            <a:pPr lvl="1"/>
            <a:r>
              <a:rPr lang="en-US" dirty="0"/>
              <a:t>Power Outage Exercise</a:t>
            </a:r>
          </a:p>
          <a:p>
            <a:r>
              <a:rPr lang="en-US" dirty="0"/>
              <a:t>“Event” Preparation</a:t>
            </a:r>
          </a:p>
          <a:p>
            <a:r>
              <a:rPr lang="en-US" dirty="0"/>
              <a:t>Spare &amp; Repair components</a:t>
            </a:r>
          </a:p>
          <a:p>
            <a:r>
              <a:rPr lang="en-US" dirty="0"/>
              <a:t>Manual, non-automated Operability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022682D7-912D-42FA-86C8-B42885D68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859280"/>
            <a:ext cx="5844853" cy="430530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16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D698-AD39-48C8-8F7D-D5E5D01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13AE-D52B-432A-B628-69A411938F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3980" y="2367092"/>
            <a:ext cx="5844540" cy="342410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Contact:</a:t>
            </a:r>
          </a:p>
          <a:p>
            <a:pPr marL="0" indent="0">
              <a:buNone/>
            </a:pPr>
            <a:r>
              <a:rPr lang="en-US" sz="2800" dirty="0"/>
              <a:t>Bryan R. Tillery</a:t>
            </a:r>
          </a:p>
          <a:p>
            <a:pPr marL="0" indent="0">
              <a:buNone/>
            </a:pPr>
            <a:r>
              <a:rPr lang="en-US" sz="2800" dirty="0"/>
              <a:t>Warren county water district</a:t>
            </a:r>
          </a:p>
          <a:p>
            <a:pPr marL="0" indent="0">
              <a:buNone/>
            </a:pPr>
            <a:r>
              <a:rPr lang="en-US" sz="2800" cap="none" dirty="0"/>
              <a:t>bryant@warrenwater.com</a:t>
            </a:r>
          </a:p>
          <a:p>
            <a:pPr marL="0" indent="0">
              <a:buNone/>
            </a:pPr>
            <a:r>
              <a:rPr lang="en-US" sz="2800" cap="none" dirty="0"/>
              <a:t>www.warrenwater.com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5EBD12B-482D-4AFD-9C47-D37479E905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7" b="17613" l="51477" r="63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000" t="5242" r="35226" b="81013"/>
          <a:stretch/>
        </p:blipFill>
        <p:spPr>
          <a:xfrm>
            <a:off x="1082040" y="5115749"/>
            <a:ext cx="312420" cy="297180"/>
          </a:xfrm>
          <a:prstGeom prst="rect">
            <a:avLst/>
          </a:prstGeom>
        </p:spPr>
      </p:pic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0C4B238-85A5-48C0-9B1B-2B969DF0C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96" b="31428" l="20054" r="34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288" t="19692" r="64054" b="67268"/>
          <a:stretch/>
        </p:blipFill>
        <p:spPr>
          <a:xfrm>
            <a:off x="1013459" y="4455538"/>
            <a:ext cx="373380" cy="281941"/>
          </a:xfrm>
          <a:prstGeom prst="rect">
            <a:avLst/>
          </a:prstGeom>
        </p:spPr>
      </p:pic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94EFD569-D5B3-4DF4-BC0C-7F02D6370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8" b="18882" l="81928" r="95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270" t="5243" r="3153" b="79603"/>
          <a:stretch/>
        </p:blipFill>
        <p:spPr>
          <a:xfrm>
            <a:off x="1024888" y="3774912"/>
            <a:ext cx="350521" cy="327661"/>
          </a:xfrm>
          <a:prstGeom prst="rect">
            <a:avLst/>
          </a:prstGeom>
        </p:spPr>
      </p:pic>
      <p:pic>
        <p:nvPicPr>
          <p:cNvPr id="10" name="Picture 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185FDF6-ED31-4777-9672-9D3F3FA560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5" b="17894" l="21640" r="34036">
                        <a14:foregroundMark x1="26577" y1="10132" x2="26577" y2="1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090" t="4890" r="64414" b="80661"/>
          <a:stretch/>
        </p:blipFill>
        <p:spPr>
          <a:xfrm>
            <a:off x="1047749" y="3175096"/>
            <a:ext cx="327660" cy="3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8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BB55-B2D4-4616-B062-C2735336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/>
          <a:lstStyle/>
          <a:p>
            <a:r>
              <a:rPr lang="en-US" dirty="0"/>
              <a:t>Warren County Water District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484BE48A-6147-4C31-9E43-D82E28EE6F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25150" y="2214694"/>
            <a:ext cx="3827285" cy="1884866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219D38-6A32-49C6-B56C-62179D89CBE8}"/>
              </a:ext>
            </a:extLst>
          </p:cNvPr>
          <p:cNvSpPr txBox="1">
            <a:spLocks/>
          </p:cNvSpPr>
          <p:nvPr/>
        </p:nvSpPr>
        <p:spPr>
          <a:xfrm>
            <a:off x="479434" y="2214694"/>
            <a:ext cx="6530966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Joint Operations agreement with</a:t>
            </a:r>
            <a:br>
              <a:rPr lang="en-US" sz="2800" dirty="0"/>
            </a:br>
            <a:r>
              <a:rPr lang="en-US" sz="2800" dirty="0"/>
              <a:t>Simpson County Water District and</a:t>
            </a:r>
            <a:br>
              <a:rPr lang="en-US" sz="2800" dirty="0"/>
            </a:br>
            <a:r>
              <a:rPr lang="en-US" sz="2800" dirty="0"/>
              <a:t>Butler County Water System</a:t>
            </a:r>
          </a:p>
          <a:p>
            <a:r>
              <a:rPr lang="en-US" sz="2800" dirty="0"/>
              <a:t>47,000 accounts</a:t>
            </a:r>
          </a:p>
          <a:p>
            <a:r>
              <a:rPr lang="en-US" sz="2800" dirty="0"/>
              <a:t>1,200 mi</a:t>
            </a:r>
            <a:r>
              <a:rPr lang="en-US" sz="2800" baseline="30000" dirty="0"/>
              <a:t>2 </a:t>
            </a:r>
            <a:r>
              <a:rPr lang="en-US" sz="2800" dirty="0"/>
              <a:t>Service area</a:t>
            </a:r>
          </a:p>
          <a:p>
            <a:r>
              <a:rPr lang="en-US" sz="2800" dirty="0"/>
              <a:t>Population served: 88,000 people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1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Resilient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434" y="2214694"/>
            <a:ext cx="4860493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Storage tanks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Distributed throughout system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24-hour+ Average day capacity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System pressurization via gravity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5D7F0-4A19-4C0A-B20D-24ABAE4636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320" y="1796467"/>
            <a:ext cx="3299460" cy="496159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84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telescope&#10;&#10;Description automatically generated">
            <a:extLst>
              <a:ext uri="{FF2B5EF4-FFF2-40B4-BE49-F238E27FC236}">
                <a16:creationId xmlns:a16="http://schemas.microsoft.com/office/drawing/2014/main" id="{FF1A8D4D-6234-49EE-ABE0-48BC7FB4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64" y="2367091"/>
            <a:ext cx="4201358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Resilient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960" y="2367092"/>
            <a:ext cx="5332307" cy="342410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Flexible Piping</a:t>
            </a:r>
          </a:p>
          <a:p>
            <a:pPr lvl="1"/>
            <a:r>
              <a:rPr lang="en-US" sz="2200" dirty="0"/>
              <a:t>Gasketed joints allow for angular deflection and axial deflection</a:t>
            </a:r>
          </a:p>
          <a:p>
            <a:pPr lvl="1"/>
            <a:r>
              <a:rPr lang="en-US" sz="2200" dirty="0"/>
              <a:t>Axial deflection allows for thermal expansion</a:t>
            </a:r>
          </a:p>
          <a:p>
            <a:pPr lvl="1"/>
            <a:r>
              <a:rPr lang="en-US" sz="2200" dirty="0"/>
              <a:t>Plastic material permits limited flexibility between pipe joints</a:t>
            </a:r>
          </a:p>
          <a:p>
            <a:pPr lvl="1"/>
            <a:r>
              <a:rPr lang="en-US" sz="2200" dirty="0"/>
              <a:t>Flexible piping better accommodates ground movement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Resilient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en-US" dirty="0"/>
              <a:t>Redundant Facilities</a:t>
            </a:r>
          </a:p>
          <a:p>
            <a:pPr lvl="1"/>
            <a:r>
              <a:rPr lang="en-US" dirty="0"/>
              <a:t>Alternative transmission routes</a:t>
            </a:r>
          </a:p>
          <a:p>
            <a:pPr lvl="1"/>
            <a:r>
              <a:rPr lang="en-US" dirty="0"/>
              <a:t>Distributed transmission mains</a:t>
            </a:r>
          </a:p>
          <a:p>
            <a:pPr lvl="1"/>
            <a:r>
              <a:rPr lang="en-US" dirty="0"/>
              <a:t>Looped network of pipes</a:t>
            </a:r>
          </a:p>
          <a:p>
            <a:r>
              <a:rPr lang="en-US" dirty="0"/>
              <a:t>Redundant components at facilities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75250-EDD8-462D-AD0F-C83F790EA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159" y="1925129"/>
            <a:ext cx="5326381" cy="398037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29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room&#10;&#10;Description automatically generated">
            <a:extLst>
              <a:ext uri="{FF2B5EF4-FFF2-40B4-BE49-F238E27FC236}">
                <a16:creationId xmlns:a16="http://schemas.microsoft.com/office/drawing/2014/main" id="{61996D0A-1FA4-4962-BF62-C015CBCB49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" y="322183"/>
            <a:ext cx="11046460" cy="621363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044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C19094DD-0078-49C4-8D56-1AFF26FA32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49364" y="1659018"/>
            <a:ext cx="6293271" cy="353996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849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room&#10;&#10;Description automatically generated">
            <a:extLst>
              <a:ext uri="{FF2B5EF4-FFF2-40B4-BE49-F238E27FC236}">
                <a16:creationId xmlns:a16="http://schemas.microsoft.com/office/drawing/2014/main" id="{61996D0A-1FA4-4962-BF62-C015CBCB49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" y="322183"/>
            <a:ext cx="11046460" cy="621363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267910-8272-43D5-932F-19E06B93DB14}"/>
              </a:ext>
            </a:extLst>
          </p:cNvPr>
          <p:cNvCxnSpPr/>
          <p:nvPr/>
        </p:nvCxnSpPr>
        <p:spPr>
          <a:xfrm>
            <a:off x="3375660" y="3223260"/>
            <a:ext cx="0" cy="112014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96B3F4-FB89-4BB6-B889-392E9786E1D3}"/>
              </a:ext>
            </a:extLst>
          </p:cNvPr>
          <p:cNvCxnSpPr/>
          <p:nvPr/>
        </p:nvCxnSpPr>
        <p:spPr>
          <a:xfrm>
            <a:off x="6156960" y="2103120"/>
            <a:ext cx="0" cy="112014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1BB8D9-DEED-4BA9-A737-2F8351D3EE4D}"/>
              </a:ext>
            </a:extLst>
          </p:cNvPr>
          <p:cNvCxnSpPr>
            <a:cxnSpLocks/>
          </p:cNvCxnSpPr>
          <p:nvPr/>
        </p:nvCxnSpPr>
        <p:spPr>
          <a:xfrm flipH="1" flipV="1">
            <a:off x="1463041" y="2785110"/>
            <a:ext cx="1013460" cy="40767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3B828C-C0F0-43FF-894E-631706F6E8D8}"/>
              </a:ext>
            </a:extLst>
          </p:cNvPr>
          <p:cNvCxnSpPr>
            <a:cxnSpLocks/>
          </p:cNvCxnSpPr>
          <p:nvPr/>
        </p:nvCxnSpPr>
        <p:spPr>
          <a:xfrm flipH="1" flipV="1">
            <a:off x="2868930" y="2459355"/>
            <a:ext cx="1013460" cy="40767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81F7B-CB6B-4BC6-A460-0498640EE1D1}"/>
              </a:ext>
            </a:extLst>
          </p:cNvPr>
          <p:cNvCxnSpPr>
            <a:cxnSpLocks/>
          </p:cNvCxnSpPr>
          <p:nvPr/>
        </p:nvCxnSpPr>
        <p:spPr>
          <a:xfrm flipH="1" flipV="1">
            <a:off x="3375660" y="2567940"/>
            <a:ext cx="1013460" cy="40767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211290-735A-407C-AB84-5B3D04E26968}"/>
              </a:ext>
            </a:extLst>
          </p:cNvPr>
          <p:cNvCxnSpPr>
            <a:cxnSpLocks/>
          </p:cNvCxnSpPr>
          <p:nvPr/>
        </p:nvCxnSpPr>
        <p:spPr>
          <a:xfrm flipH="1" flipV="1">
            <a:off x="3943350" y="2489835"/>
            <a:ext cx="1013460" cy="40767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3920E1-675D-423E-A4E5-3C3FC01DE12D}"/>
              </a:ext>
            </a:extLst>
          </p:cNvPr>
          <p:cNvCxnSpPr>
            <a:cxnSpLocks/>
          </p:cNvCxnSpPr>
          <p:nvPr/>
        </p:nvCxnSpPr>
        <p:spPr>
          <a:xfrm flipH="1" flipV="1">
            <a:off x="5141595" y="2217420"/>
            <a:ext cx="1013460" cy="40767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6E25AB-C144-4424-B42C-02B8667AC801}"/>
              </a:ext>
            </a:extLst>
          </p:cNvPr>
          <p:cNvCxnSpPr>
            <a:cxnSpLocks/>
          </p:cNvCxnSpPr>
          <p:nvPr/>
        </p:nvCxnSpPr>
        <p:spPr>
          <a:xfrm flipV="1">
            <a:off x="5684521" y="551618"/>
            <a:ext cx="0" cy="95333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FEC418-CE3C-4B0E-8862-862E1A6713AD}"/>
              </a:ext>
            </a:extLst>
          </p:cNvPr>
          <p:cNvCxnSpPr>
            <a:cxnSpLocks/>
          </p:cNvCxnSpPr>
          <p:nvPr/>
        </p:nvCxnSpPr>
        <p:spPr>
          <a:xfrm flipV="1">
            <a:off x="11008996" y="551618"/>
            <a:ext cx="0" cy="95333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4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BCDFE-3BE2-4D32-8148-69A048AE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Butler County WTP Standby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AB8C-DEEB-4E89-9F57-FB0C38799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en-US" dirty="0"/>
              <a:t>Challenge…</a:t>
            </a:r>
          </a:p>
          <a:p>
            <a:pPr lvl="1"/>
            <a:r>
              <a:rPr lang="en-US" dirty="0"/>
              <a:t>100 year flood level at Plant’s Raw water intake is 10 feet above grade</a:t>
            </a:r>
          </a:p>
          <a:p>
            <a:pPr lvl="1"/>
            <a:r>
              <a:rPr lang="en-US" dirty="0"/>
              <a:t>Plant’s raw water intake is 2,000 feet from water plant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tree, outdoor, sky, grass&#10;&#10;Description automatically generated">
            <a:extLst>
              <a:ext uri="{FF2B5EF4-FFF2-40B4-BE49-F238E27FC236}">
                <a16:creationId xmlns:a16="http://schemas.microsoft.com/office/drawing/2014/main" id="{682898E7-B5C6-4935-A3A9-A72B3889E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11680"/>
            <a:ext cx="5772085" cy="444878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58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B7DE319BBF294E97B7317A8A0D3C16" ma:contentTypeVersion="0" ma:contentTypeDescription="Create a new document." ma:contentTypeScope="" ma:versionID="ff4b5380f29ceb42c22126b08d1125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0193AC-9CD5-4CBF-BD1F-D941B4441241}"/>
</file>

<file path=customXml/itemProps2.xml><?xml version="1.0" encoding="utf-8"?>
<ds:datastoreItem xmlns:ds="http://schemas.openxmlformats.org/officeDocument/2006/customXml" ds:itemID="{F54AC020-D7F9-40F4-B043-29E475FF224C}"/>
</file>

<file path=customXml/itemProps3.xml><?xml version="1.0" encoding="utf-8"?>
<ds:datastoreItem xmlns:ds="http://schemas.openxmlformats.org/officeDocument/2006/customXml" ds:itemID="{4FC72ECD-12A7-42FE-A530-C70AD74FCB3A}"/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266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Planning and operating for Resiliency in Water and sewer services</vt:lpstr>
      <vt:lpstr>Warren County Water District</vt:lpstr>
      <vt:lpstr>Resilient system design</vt:lpstr>
      <vt:lpstr>Resilient system design</vt:lpstr>
      <vt:lpstr>Resilient system design</vt:lpstr>
      <vt:lpstr>PowerPoint Presentation</vt:lpstr>
      <vt:lpstr>PowerPoint Presentation</vt:lpstr>
      <vt:lpstr>PowerPoint Presentation</vt:lpstr>
      <vt:lpstr>Butler County WTP Standby Power System</vt:lpstr>
      <vt:lpstr>Butler County WTP Standby Power System</vt:lpstr>
      <vt:lpstr>Butler County WTP Standby Power System</vt:lpstr>
      <vt:lpstr>Resilient system Operation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operating for Resiliency in Water and sewer services</dc:title>
  <dc:creator>Bryan R Tillery</dc:creator>
  <cp:lastModifiedBy>Bryan R Tillery</cp:lastModifiedBy>
  <cp:revision>20</cp:revision>
  <dcterms:created xsi:type="dcterms:W3CDTF">2019-03-19T15:44:12Z</dcterms:created>
  <dcterms:modified xsi:type="dcterms:W3CDTF">2019-03-19T23:43:49Z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0x010100D3B7DE319BBF294E97B7317A8A0D3C16</vt:lpwstr>
  </property>
</Properties>
</file>